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4126" r:id="rId2"/>
  </p:sldMasterIdLst>
  <p:notesMasterIdLst>
    <p:notesMasterId r:id="rId13"/>
  </p:notesMasterIdLst>
  <p:handoutMasterIdLst>
    <p:handoutMasterId r:id="rId14"/>
  </p:handoutMasterIdLst>
  <p:sldIdLst>
    <p:sldId id="1234" r:id="rId3"/>
    <p:sldId id="1206" r:id="rId4"/>
    <p:sldId id="1208" r:id="rId5"/>
    <p:sldId id="1209" r:id="rId6"/>
    <p:sldId id="1216" r:id="rId7"/>
    <p:sldId id="1219" r:id="rId8"/>
    <p:sldId id="1232" r:id="rId9"/>
    <p:sldId id="1217" r:id="rId10"/>
    <p:sldId id="1231" r:id="rId11"/>
    <p:sldId id="1233" r:id="rId12"/>
  </p:sldIdLst>
  <p:sldSz cx="9144000" cy="5143500" type="screen16x9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08007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816010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224015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632020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040027" algn="l" defTabSz="816010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448030" algn="l" defTabSz="816010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2856036" algn="l" defTabSz="816010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264042" algn="l" defTabSz="816010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4B58C"/>
    <a:srgbClr val="0D98DC"/>
    <a:srgbClr val="E1394A"/>
    <a:srgbClr val="F18048"/>
    <a:srgbClr val="F15853"/>
    <a:srgbClr val="788335"/>
    <a:srgbClr val="007499"/>
    <a:srgbClr val="2D66A5"/>
    <a:srgbClr val="337D80"/>
    <a:srgbClr val="2CB8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652" autoAdjust="0"/>
  </p:normalViewPr>
  <p:slideViewPr>
    <p:cSldViewPr>
      <p:cViewPr varScale="1">
        <p:scale>
          <a:sx n="97" d="100"/>
          <a:sy n="97" d="100"/>
        </p:scale>
        <p:origin x="-588" y="-102"/>
      </p:cViewPr>
      <p:guideLst>
        <p:guide orient="horz" pos="2161"/>
        <p:guide orient="horz" pos="1620"/>
        <p:guide pos="3841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2495" cy="339884"/>
          </a:xfrm>
          <a:prstGeom prst="rect">
            <a:avLst/>
          </a:prstGeom>
        </p:spPr>
        <p:txBody>
          <a:bodyPr vert="horz" lIns="90980" tIns="45493" rIns="90980" bIns="4549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151" y="0"/>
            <a:ext cx="4302493" cy="339884"/>
          </a:xfrm>
          <a:prstGeom prst="rect">
            <a:avLst/>
          </a:prstGeom>
        </p:spPr>
        <p:txBody>
          <a:bodyPr vert="horz" lIns="90980" tIns="45493" rIns="90980" bIns="4549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04.04.2020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6456218"/>
            <a:ext cx="4302495" cy="339884"/>
          </a:xfrm>
          <a:prstGeom prst="rect">
            <a:avLst/>
          </a:prstGeom>
        </p:spPr>
        <p:txBody>
          <a:bodyPr vert="horz" lIns="90980" tIns="45493" rIns="90980" bIns="4549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151" y="6456218"/>
            <a:ext cx="4302493" cy="339884"/>
          </a:xfrm>
          <a:prstGeom prst="rect">
            <a:avLst/>
          </a:prstGeom>
        </p:spPr>
        <p:txBody>
          <a:bodyPr vert="horz" lIns="90980" tIns="45493" rIns="90980" bIns="4549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4302495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80" tIns="45493" rIns="90980" bIns="454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151" y="0"/>
            <a:ext cx="4302493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80" tIns="45493" rIns="90980" bIns="454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04.04.2020</a:t>
            </a:fld>
            <a:endParaRPr lang="ru-RU" dirty="0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750" y="509588"/>
            <a:ext cx="45307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615" y="3228898"/>
            <a:ext cx="7942580" cy="30589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80" tIns="45493" rIns="90980" bIns="45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6456218"/>
            <a:ext cx="4302495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80" tIns="45493" rIns="90980" bIns="4549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151" y="6456218"/>
            <a:ext cx="4302493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80" tIns="45493" rIns="90980" bIns="4549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08007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81601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22401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63202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040027" algn="l" defTabSz="8160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448030" algn="l" defTabSz="8160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856036" algn="l" defTabSz="8160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264042" algn="l" defTabSz="8160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/>
              <a:pPr>
                <a:defRPr/>
              </a:pPr>
              <a:t>04.04.2020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/>
              <a:pPr>
                <a:defRPr/>
              </a:pPr>
              <a:t>04.04.2020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/>
              <a:pPr>
                <a:defRPr/>
              </a:pPr>
              <a:t>04.04.2020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6606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F6A3-97B0-4E08-8C14-66C07FEF94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A73DA-B615-4935-A1CE-FE78013D58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23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7B2B0-F10D-48F3-84A1-1851683C00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2642-8E14-4939-A2F8-33C5504553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526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180037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DFC37-73D5-43E0-9BCB-930D924FC82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84A5E-89F2-4948-A4F1-68B6FF92F9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782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F7DF5-8C6A-4C47-80E8-E13F2197FD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067C3-DC91-4EF6-BB1C-4EA235431C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376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9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2" indent="0">
              <a:buNone/>
              <a:defRPr sz="2000" b="1"/>
            </a:lvl2pPr>
            <a:lvl3pPr marL="914065" indent="0">
              <a:buNone/>
              <a:defRPr sz="1800" b="1"/>
            </a:lvl3pPr>
            <a:lvl4pPr marL="1371097" indent="0">
              <a:buNone/>
              <a:defRPr sz="1600" b="1"/>
            </a:lvl4pPr>
            <a:lvl5pPr marL="1828129" indent="0">
              <a:buNone/>
              <a:defRPr sz="1600" b="1"/>
            </a:lvl5pPr>
            <a:lvl6pPr marL="2285162" indent="0">
              <a:buNone/>
              <a:defRPr sz="1600" b="1"/>
            </a:lvl6pPr>
            <a:lvl7pPr marL="2742194" indent="0">
              <a:buNone/>
              <a:defRPr sz="1600" b="1"/>
            </a:lvl7pPr>
            <a:lvl8pPr marL="3199226" indent="0">
              <a:buNone/>
              <a:defRPr sz="1600" b="1"/>
            </a:lvl8pPr>
            <a:lvl9pPr marL="365625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9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2" indent="0">
              <a:buNone/>
              <a:defRPr sz="2000" b="1"/>
            </a:lvl2pPr>
            <a:lvl3pPr marL="914065" indent="0">
              <a:buNone/>
              <a:defRPr sz="1800" b="1"/>
            </a:lvl3pPr>
            <a:lvl4pPr marL="1371097" indent="0">
              <a:buNone/>
              <a:defRPr sz="1600" b="1"/>
            </a:lvl4pPr>
            <a:lvl5pPr marL="1828129" indent="0">
              <a:buNone/>
              <a:defRPr sz="1600" b="1"/>
            </a:lvl5pPr>
            <a:lvl6pPr marL="2285162" indent="0">
              <a:buNone/>
              <a:defRPr sz="1600" b="1"/>
            </a:lvl6pPr>
            <a:lvl7pPr marL="2742194" indent="0">
              <a:buNone/>
              <a:defRPr sz="1600" b="1"/>
            </a:lvl7pPr>
            <a:lvl8pPr marL="3199226" indent="0">
              <a:buNone/>
              <a:defRPr sz="1600" b="1"/>
            </a:lvl8pPr>
            <a:lvl9pPr marL="365625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8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25F7C-8094-4C8D-889C-F9B70FA4BF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D0BA7-8289-433B-9CBB-F61E76B134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763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D0D80-A2F7-49CC-AE89-5B26669D8D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C672B-5C86-4857-AB64-1ABEBFD7C2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649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EF2D7-58F1-4A06-9278-6655AAD64E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24143-BE2B-4826-A0E6-4EAF68569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606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31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32" indent="0">
              <a:buNone/>
              <a:defRPr sz="1200"/>
            </a:lvl2pPr>
            <a:lvl3pPr marL="914065" indent="0">
              <a:buNone/>
              <a:defRPr sz="1000"/>
            </a:lvl3pPr>
            <a:lvl4pPr marL="1371097" indent="0">
              <a:buNone/>
              <a:defRPr sz="900"/>
            </a:lvl4pPr>
            <a:lvl5pPr marL="1828129" indent="0">
              <a:buNone/>
              <a:defRPr sz="900"/>
            </a:lvl5pPr>
            <a:lvl6pPr marL="2285162" indent="0">
              <a:buNone/>
              <a:defRPr sz="900"/>
            </a:lvl6pPr>
            <a:lvl7pPr marL="2742194" indent="0">
              <a:buNone/>
              <a:defRPr sz="900"/>
            </a:lvl7pPr>
            <a:lvl8pPr marL="3199226" indent="0">
              <a:buNone/>
              <a:defRPr sz="900"/>
            </a:lvl8pPr>
            <a:lvl9pPr marL="365625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1D7C9-7C46-41F7-B8D6-9DF4D1BCAB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F6959-6C6B-464E-90F5-B6FA5F42FD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59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/>
              <a:pPr>
                <a:defRPr/>
              </a:pPr>
              <a:t>04.04.2020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7870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2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3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2" indent="0">
              <a:buNone/>
              <a:defRPr sz="2800"/>
            </a:lvl2pPr>
            <a:lvl3pPr marL="914065" indent="0">
              <a:buNone/>
              <a:defRPr sz="2400"/>
            </a:lvl3pPr>
            <a:lvl4pPr marL="1371097" indent="0">
              <a:buNone/>
              <a:defRPr sz="2000"/>
            </a:lvl4pPr>
            <a:lvl5pPr marL="1828129" indent="0">
              <a:buNone/>
              <a:defRPr sz="2000"/>
            </a:lvl5pPr>
            <a:lvl6pPr marL="2285162" indent="0">
              <a:buNone/>
              <a:defRPr sz="2000"/>
            </a:lvl6pPr>
            <a:lvl7pPr marL="2742194" indent="0">
              <a:buNone/>
              <a:defRPr sz="2000"/>
            </a:lvl7pPr>
            <a:lvl8pPr marL="3199226" indent="0">
              <a:buNone/>
              <a:defRPr sz="2000"/>
            </a:lvl8pPr>
            <a:lvl9pPr marL="3656258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32" indent="0">
              <a:buNone/>
              <a:defRPr sz="1200"/>
            </a:lvl2pPr>
            <a:lvl3pPr marL="914065" indent="0">
              <a:buNone/>
              <a:defRPr sz="1000"/>
            </a:lvl3pPr>
            <a:lvl4pPr marL="1371097" indent="0">
              <a:buNone/>
              <a:defRPr sz="900"/>
            </a:lvl4pPr>
            <a:lvl5pPr marL="1828129" indent="0">
              <a:buNone/>
              <a:defRPr sz="900"/>
            </a:lvl5pPr>
            <a:lvl6pPr marL="2285162" indent="0">
              <a:buNone/>
              <a:defRPr sz="900"/>
            </a:lvl6pPr>
            <a:lvl7pPr marL="2742194" indent="0">
              <a:buNone/>
              <a:defRPr sz="900"/>
            </a:lvl7pPr>
            <a:lvl8pPr marL="3199226" indent="0">
              <a:buNone/>
              <a:defRPr sz="900"/>
            </a:lvl8pPr>
            <a:lvl9pPr marL="365625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71A9-AF70-4078-8FCD-649116A617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B5AF3-791D-4D6B-8D3F-533307B08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715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1D9A-1308-4225-9BA8-FCC109AF0C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DDA6A-76DD-4ED1-AAC6-BC5D35DC27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113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9CBB3-B119-4E54-8559-BF5004F584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75B47-7E82-4A5F-955E-349AF8BE37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25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7" y="3305175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7" y="2180037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0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0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0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0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03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0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40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/>
              <a:pPr>
                <a:defRPr/>
              </a:pPr>
              <a:t>04.04.2020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370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/>
              <a:pPr>
                <a:defRPr/>
              </a:pPr>
              <a:t>04.04.2020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23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9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007" indent="0">
              <a:buNone/>
              <a:defRPr sz="1800" b="1"/>
            </a:lvl2pPr>
            <a:lvl3pPr marL="816010" indent="0">
              <a:buNone/>
              <a:defRPr sz="1600" b="1"/>
            </a:lvl3pPr>
            <a:lvl4pPr marL="1224015" indent="0">
              <a:buNone/>
              <a:defRPr sz="1400" b="1"/>
            </a:lvl4pPr>
            <a:lvl5pPr marL="1632020" indent="0">
              <a:buNone/>
              <a:defRPr sz="1400" b="1"/>
            </a:lvl5pPr>
            <a:lvl6pPr marL="2040027" indent="0">
              <a:buNone/>
              <a:defRPr sz="1400" b="1"/>
            </a:lvl6pPr>
            <a:lvl7pPr marL="2448030" indent="0">
              <a:buNone/>
              <a:defRPr sz="1400" b="1"/>
            </a:lvl7pPr>
            <a:lvl8pPr marL="2856036" indent="0">
              <a:buNone/>
              <a:defRPr sz="1400" b="1"/>
            </a:lvl8pPr>
            <a:lvl9pPr marL="326404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61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9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007" indent="0">
              <a:buNone/>
              <a:defRPr sz="1800" b="1"/>
            </a:lvl2pPr>
            <a:lvl3pPr marL="816010" indent="0">
              <a:buNone/>
              <a:defRPr sz="1600" b="1"/>
            </a:lvl3pPr>
            <a:lvl4pPr marL="1224015" indent="0">
              <a:buNone/>
              <a:defRPr sz="1400" b="1"/>
            </a:lvl4pPr>
            <a:lvl5pPr marL="1632020" indent="0">
              <a:buNone/>
              <a:defRPr sz="1400" b="1"/>
            </a:lvl5pPr>
            <a:lvl6pPr marL="2040027" indent="0">
              <a:buNone/>
              <a:defRPr sz="1400" b="1"/>
            </a:lvl6pPr>
            <a:lvl7pPr marL="2448030" indent="0">
              <a:buNone/>
              <a:defRPr sz="1400" b="1"/>
            </a:lvl7pPr>
            <a:lvl8pPr marL="2856036" indent="0">
              <a:buNone/>
              <a:defRPr sz="1400" b="1"/>
            </a:lvl8pPr>
            <a:lvl9pPr marL="326404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61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/>
              <a:pPr>
                <a:defRPr/>
              </a:pPr>
              <a:t>04.04.2020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481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/>
              <a:pPr>
                <a:defRPr/>
              </a:pPr>
              <a:t>04.04.2020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56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/>
              <a:pPr>
                <a:defRPr/>
              </a:pPr>
              <a:t>04.04.2020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92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04790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30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007" indent="0">
              <a:buNone/>
              <a:defRPr sz="1000"/>
            </a:lvl2pPr>
            <a:lvl3pPr marL="816010" indent="0">
              <a:buNone/>
              <a:defRPr sz="900"/>
            </a:lvl3pPr>
            <a:lvl4pPr marL="1224015" indent="0">
              <a:buNone/>
              <a:defRPr sz="800"/>
            </a:lvl4pPr>
            <a:lvl5pPr marL="1632020" indent="0">
              <a:buNone/>
              <a:defRPr sz="800"/>
            </a:lvl5pPr>
            <a:lvl6pPr marL="2040027" indent="0">
              <a:buNone/>
              <a:defRPr sz="800"/>
            </a:lvl6pPr>
            <a:lvl7pPr marL="2448030" indent="0">
              <a:buNone/>
              <a:defRPr sz="800"/>
            </a:lvl7pPr>
            <a:lvl8pPr marL="2856036" indent="0">
              <a:buNone/>
              <a:defRPr sz="800"/>
            </a:lvl8pPr>
            <a:lvl9pPr marL="326404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/>
              <a:pPr>
                <a:defRPr/>
              </a:pPr>
              <a:t>04.04.2020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5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6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08007" indent="0">
              <a:buNone/>
              <a:defRPr sz="2500"/>
            </a:lvl2pPr>
            <a:lvl3pPr marL="816010" indent="0">
              <a:buNone/>
              <a:defRPr sz="2200"/>
            </a:lvl3pPr>
            <a:lvl4pPr marL="1224015" indent="0">
              <a:buNone/>
              <a:defRPr sz="1800"/>
            </a:lvl4pPr>
            <a:lvl5pPr marL="1632020" indent="0">
              <a:buNone/>
              <a:defRPr sz="1800"/>
            </a:lvl5pPr>
            <a:lvl6pPr marL="2040027" indent="0">
              <a:buNone/>
              <a:defRPr sz="1800"/>
            </a:lvl6pPr>
            <a:lvl7pPr marL="2448030" indent="0">
              <a:buNone/>
              <a:defRPr sz="1800"/>
            </a:lvl7pPr>
            <a:lvl8pPr marL="2856036" indent="0">
              <a:buNone/>
              <a:defRPr sz="1800"/>
            </a:lvl8pPr>
            <a:lvl9pPr marL="3264042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6"/>
          </a:xfrm>
        </p:spPr>
        <p:txBody>
          <a:bodyPr/>
          <a:lstStyle>
            <a:lvl1pPr marL="0" indent="0">
              <a:buNone/>
              <a:defRPr sz="1300"/>
            </a:lvl1pPr>
            <a:lvl2pPr marL="408007" indent="0">
              <a:buNone/>
              <a:defRPr sz="1000"/>
            </a:lvl2pPr>
            <a:lvl3pPr marL="816010" indent="0">
              <a:buNone/>
              <a:defRPr sz="900"/>
            </a:lvl3pPr>
            <a:lvl4pPr marL="1224015" indent="0">
              <a:buNone/>
              <a:defRPr sz="800"/>
            </a:lvl4pPr>
            <a:lvl5pPr marL="1632020" indent="0">
              <a:buNone/>
              <a:defRPr sz="800"/>
            </a:lvl5pPr>
            <a:lvl6pPr marL="2040027" indent="0">
              <a:buNone/>
              <a:defRPr sz="800"/>
            </a:lvl6pPr>
            <a:lvl7pPr marL="2448030" indent="0">
              <a:buNone/>
              <a:defRPr sz="800"/>
            </a:lvl7pPr>
            <a:lvl8pPr marL="2856036" indent="0">
              <a:buNone/>
              <a:defRPr sz="800"/>
            </a:lvl8pPr>
            <a:lvl9pPr marL="326404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/>
              <a:pPr>
                <a:defRPr/>
              </a:pPr>
              <a:t>04.04.2020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01" tIns="40801" rIns="81601" bIns="408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01" tIns="40801" rIns="81601" bIns="408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4" y="4767263"/>
            <a:ext cx="2133600" cy="273844"/>
          </a:xfrm>
          <a:prstGeom prst="rect">
            <a:avLst/>
          </a:prstGeom>
        </p:spPr>
        <p:txBody>
          <a:bodyPr vert="horz" lIns="81601" tIns="40801" rIns="81601" bIns="4080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/>
              <a:pPr>
                <a:defRPr/>
              </a:pPr>
              <a:t>04.04.2020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81601" tIns="40801" rIns="81601" bIns="4080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601" tIns="40801" rIns="81601" bIns="4080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8007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6010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24015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32020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6005" indent="-30600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010" indent="-25500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013" indent="-20400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017" indent="-20400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023" indent="-20400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029" indent="-204001" algn="l" defTabSz="81601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034" indent="-204001" algn="l" defTabSz="81601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039" indent="-204001" algn="l" defTabSz="81601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043" indent="-204001" algn="l" defTabSz="81601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07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010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015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020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027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030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036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042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4" tIns="45703" rIns="91404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3" y="4767265"/>
            <a:ext cx="2133600" cy="273844"/>
          </a:xfrm>
          <a:prstGeom prst="rect">
            <a:avLst/>
          </a:prstGeom>
        </p:spPr>
        <p:txBody>
          <a:bodyPr vert="horz" lIns="91404" tIns="45703" rIns="91404" bIns="4570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EBF409-3BB3-4D61-BFB0-B411E7B29D9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04" tIns="45703" rIns="91404" bIns="4570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04" tIns="45703" rIns="91404" bIns="4570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44EBF8-6628-47AD-935A-F8C48248A8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86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0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09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12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73" indent="-3427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8" indent="-28564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14" indent="-22851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46" indent="-22851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7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8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41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7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9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4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26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5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23478"/>
            <a:ext cx="7056784" cy="346198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Памятка для родителей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55462"/>
            <a:ext cx="878497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ПРОВЕРЬТЕ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работоспособность оборудования: компьютера, средств мобильной связи и других устройств, которые позволят обеспечить дистанционное обучение, уточните скорость Интернета;</a:t>
            </a:r>
          </a:p>
          <a:p>
            <a:pPr>
              <a:spcAft>
                <a:spcPts val="6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ОБЕСПЕЧЬТЕ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Вашему школьнику свободный доступ к компьютеру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интернету, создайте ему собственный электронный адрес;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УСТАНОВИТЕ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программу родительского контроля на устройствах Вашего ребёнка, подключенных к интернету, выберите программу по ссылке: https://irorb.ru/obzor-programm-roditelskogo-kontrolya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ИЗУЧИТЕ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безопасного поведения в интернете и обсудите их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ребёнком http://www.ligainternet.ru/encyclopedia-of-security/parents-and-teachers</a:t>
            </a:r>
          </a:p>
          <a:p>
            <a:pPr>
              <a:spcAft>
                <a:spcPts val="600"/>
              </a:spcAft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68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95486"/>
            <a:ext cx="9144000" cy="346198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ПОДГОТОВК</a:t>
            </a:r>
            <a:r>
              <a:rPr lang="en-US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К ЕГЭ И ОГЭ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3040" y="3147814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https://edu.bashkortostan.ru/e-course/OO/189959/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6DE91C9B-EFBF-4230-A391-0A760F8FA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648" y="1329899"/>
            <a:ext cx="8638711" cy="139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32" tIns="34265" rIns="68532" bIns="34265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400" b="1" dirty="0">
                <a:solidFill>
                  <a:schemeClr val="tx2"/>
                </a:solidFill>
                <a:latin typeface="Arial" charset="0"/>
              </a:rPr>
              <a:t>Для подготовки школьников к государственной итоговой аттестации разработан курс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400" b="1" dirty="0">
                <a:solidFill>
                  <a:schemeClr val="tx2"/>
                </a:solidFill>
                <a:latin typeface="Arial" charset="0"/>
              </a:rPr>
              <a:t>«ПОДГОТОВКА К ЕГЭ»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400" b="1" dirty="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2256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23478"/>
            <a:ext cx="9144000" cy="346198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ОРГАНИЗАЦИЯ УЧЕБНОГО ПРОЦЕССА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ПОСЛЕ ВЕСЕННИХ КАНИКУЛ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572000" y="771550"/>
            <a:ext cx="0" cy="437195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51520" y="2931790"/>
            <a:ext cx="86409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786477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ДЕЖУРНЫЕ </a:t>
            </a:r>
            <a:r>
              <a:rPr lang="ru-RU" b="1" dirty="0" smtClean="0">
                <a:solidFill>
                  <a:srgbClr val="00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НЕ РАБОТАЮТ </a:t>
            </a:r>
          </a:p>
          <a:p>
            <a:pPr algn="ctr"/>
            <a:r>
              <a:rPr lang="ru-RU" b="1" dirty="0" smtClean="0">
                <a:solidFill>
                  <a:srgbClr val="00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Г. УФЕ</a:t>
            </a:r>
            <a:endParaRPr lang="ru-RU" b="1" dirty="0">
              <a:solidFill>
                <a:srgbClr val="007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89174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ОНЛАЙН-УРОКИ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8769" y="300379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КЕЙС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300379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БУМАЖНЫЙ КЕЙС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33229"/>
            <a:ext cx="806497" cy="11620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433229"/>
            <a:ext cx="806497" cy="11620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646893"/>
            <a:ext cx="806497" cy="11620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646893"/>
            <a:ext cx="806497" cy="116208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042760" y="1508631"/>
            <a:ext cx="35783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ОЧНОЕ ОБУЧЕНИЕ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1-4 классов, чьи родители входят в число граждан, отмеченных в п.2 Указа № 206 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77381" y="1275606"/>
            <a:ext cx="34343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ДИСТАНЦИОННОЕ ОБУЧЕНИЕ</a:t>
            </a: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Онлайн-уроки учитель может проводить 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школы или из дома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43608" y="3350771"/>
            <a:ext cx="34343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ДИСТАНЦИОННОЕ ОБУЧЕНИЕ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Уроки проводятся  </a:t>
            </a:r>
            <a:b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использованием интернет-технологий, обмен данными </a:t>
            </a:r>
            <a:b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электронной почте, </a:t>
            </a:r>
            <a:b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общение в групповых чатах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77381" y="3350771"/>
            <a:ext cx="34343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ДИСТАНЦИОННОЕ ОБУЧЕНИЕ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Уроки проводятся  </a:t>
            </a:r>
            <a:b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использования компьютеров  и интернет-технологий, обмен данными только в бумажном варианте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723379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09328"/>
            <a:ext cx="9144000" cy="346198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ОНЛАЙН-УРОКИ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915566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Онлайн-уроки проводятся с использованием интернет-технологий, при их проведении возможны онлайн-трансляции и прямые включения учителей и учеников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878105" y="3173237"/>
            <a:ext cx="1206063" cy="838673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sz="5000" b="1" dirty="0" smtClean="0">
                <a:solidFill>
                  <a:srgbClr val="0D98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543</a:t>
            </a:r>
            <a:endParaRPr lang="ru-RU" sz="5000" b="1" dirty="0">
              <a:solidFill>
                <a:srgbClr val="0D98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00553" y="3188626"/>
            <a:ext cx="1279759" cy="31545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600" b="1" dirty="0" smtClean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</a:t>
            </a:r>
            <a:endParaRPr lang="ru-RU" sz="1600" b="1" dirty="0">
              <a:solidFill>
                <a:srgbClr val="5B63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1" r="2619"/>
          <a:stretch/>
        </p:blipFill>
        <p:spPr>
          <a:xfrm>
            <a:off x="107504" y="1914525"/>
            <a:ext cx="3692171" cy="267344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522237" y="1851670"/>
            <a:ext cx="1561931" cy="838673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sz="5000" b="1" dirty="0" smtClean="0">
                <a:solidFill>
                  <a:srgbClr val="0D98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9248</a:t>
            </a:r>
            <a:endParaRPr lang="ru-RU" sz="5000" b="1" dirty="0">
              <a:solidFill>
                <a:srgbClr val="0D98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08205" y="1990169"/>
            <a:ext cx="3144315" cy="561674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6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детей, которые будут </a:t>
            </a:r>
            <a:br>
              <a:rPr lang="ru-RU" sz="16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учиться в онлайне</a:t>
            </a:r>
          </a:p>
        </p:txBody>
      </p:sp>
    </p:spTree>
    <p:extLst>
      <p:ext uri="{BB962C8B-B14F-4D97-AF65-F5344CB8AC3E}">
        <p14:creationId xmlns:p14="http://schemas.microsoft.com/office/powerpoint/2010/main" xmlns="" val="2458603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1470"/>
            <a:ext cx="9144000" cy="346198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ЭЛЕКТРОННЫЕ КЕЙС-ТЕХНОЛОГИИ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57" t="7800" r="6128"/>
          <a:stretch/>
        </p:blipFill>
        <p:spPr>
          <a:xfrm>
            <a:off x="107504" y="1025923"/>
            <a:ext cx="1740142" cy="121335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498233" y="2355726"/>
            <a:ext cx="2132599" cy="1146450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sz="7000" b="1" dirty="0" smtClean="0">
                <a:solidFill>
                  <a:srgbClr val="F18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3002</a:t>
            </a:r>
            <a:endParaRPr lang="ru-RU" sz="7000" b="1" dirty="0">
              <a:solidFill>
                <a:srgbClr val="F18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35895" y="2617337"/>
            <a:ext cx="5256585" cy="62322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8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обучающихся, </a:t>
            </a:r>
            <a:br>
              <a:rPr lang="ru-RU" sz="18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использующих электронный кейс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996767" y="3577185"/>
            <a:ext cx="1634065" cy="1146450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sz="7000" b="1" dirty="0" smtClean="0">
                <a:solidFill>
                  <a:srgbClr val="F18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554</a:t>
            </a:r>
            <a:endParaRPr lang="ru-RU" sz="7000" b="1" dirty="0">
              <a:solidFill>
                <a:srgbClr val="F18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35896" y="3700296"/>
            <a:ext cx="1440160" cy="3462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800" b="1" dirty="0" smtClean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</a:t>
            </a:r>
            <a:endParaRPr lang="ru-RU" sz="1800" b="1" dirty="0">
              <a:solidFill>
                <a:srgbClr val="5B63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855462"/>
            <a:ext cx="72008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Уроки проводятся  с использованием интернет-технологий, 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трансляций.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Доставка электронных материалов средствами электронной почты или в мессенджерах</a:t>
            </a:r>
          </a:p>
        </p:txBody>
      </p:sp>
    </p:spTree>
    <p:extLst>
      <p:ext uri="{BB962C8B-B14F-4D97-AF65-F5344CB8AC3E}">
        <p14:creationId xmlns:p14="http://schemas.microsoft.com/office/powerpoint/2010/main" xmlns="" val="1621135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1470"/>
            <a:ext cx="9144000" cy="623197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БУМАЖНЫЕ КЕЙС-ТЕХНОЛОГИИ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01794" y="2001364"/>
            <a:ext cx="1086030" cy="1146450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sz="7000" b="1" dirty="0" smtClean="0">
                <a:solidFill>
                  <a:srgbClr val="E1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7000" b="1" dirty="0">
              <a:solidFill>
                <a:srgbClr val="E139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12436" y="2401474"/>
            <a:ext cx="3791812" cy="3462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800" b="1" dirty="0" smtClean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</a:t>
            </a:r>
            <a:endParaRPr lang="ru-RU" sz="1800" b="1" dirty="0">
              <a:solidFill>
                <a:srgbClr val="5B63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53759" y="3225500"/>
            <a:ext cx="1634065" cy="1146450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sz="7000" b="1" dirty="0" smtClean="0">
                <a:solidFill>
                  <a:srgbClr val="E1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231</a:t>
            </a:r>
            <a:endParaRPr lang="ru-RU" sz="7000" b="1" dirty="0">
              <a:solidFill>
                <a:srgbClr val="E139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12436" y="3625610"/>
            <a:ext cx="3791812" cy="3462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8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без условий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F462116-7278-4CD3-89E8-CB93AFEB43A2}"/>
              </a:ext>
            </a:extLst>
          </p:cNvPr>
          <p:cNvSpPr/>
          <p:nvPr/>
        </p:nvSpPr>
        <p:spPr>
          <a:xfrm>
            <a:off x="107504" y="855462"/>
            <a:ext cx="9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Уроки проводятся  без использования компьютеров  и интернета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Обмен данными на бумажных носителях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Обратная связь с помощью телефона</a:t>
            </a:r>
          </a:p>
        </p:txBody>
      </p:sp>
    </p:spTree>
    <p:extLst>
      <p:ext uri="{BB962C8B-B14F-4D97-AF65-F5344CB8AC3E}">
        <p14:creationId xmlns:p14="http://schemas.microsoft.com/office/powerpoint/2010/main" xmlns="" val="1797897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95486"/>
            <a:ext cx="9144000" cy="346198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en-US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ОСТАВКА </a:t>
            </a: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БУМАЖН</a:t>
            </a:r>
            <a:r>
              <a:rPr lang="en-US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ЫХ</a:t>
            </a: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КЕЙС</a:t>
            </a:r>
            <a:r>
              <a:rPr lang="en-US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ОВ</a:t>
            </a:r>
            <a:endParaRPr lang="ru-RU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2111" y="1253376"/>
            <a:ext cx="1800000" cy="3462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68562" tIns="34281" rIns="68562" bIns="34281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понедельник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480" y="1299680"/>
            <a:ext cx="1440000" cy="271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4571466" y="1253376"/>
            <a:ext cx="2016224" cy="339847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49520" y="965344"/>
            <a:ext cx="660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кейс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067" y="4032683"/>
            <a:ext cx="622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Дежурный учитель +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водитель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школьного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автобуса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680" y="771550"/>
            <a:ext cx="1440000" cy="325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02111" y="2405504"/>
            <a:ext cx="1800000" cy="3462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68562" tIns="34281" rIns="68562" bIns="34281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среда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571466" y="2115192"/>
            <a:ext cx="2016224" cy="339847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9520" y="1827160"/>
            <a:ext cx="660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кейс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flipH="1">
            <a:off x="4571466" y="2693536"/>
            <a:ext cx="2016224" cy="339847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54110" y="2405504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домашнее задание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835696" y="1827160"/>
            <a:ext cx="561678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835696" y="3125584"/>
            <a:ext cx="561678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902111" y="3485624"/>
            <a:ext cx="1800000" cy="3462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68562" tIns="34281" rIns="68562" bIns="34281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пятница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flipH="1">
            <a:off x="4571466" y="3557632"/>
            <a:ext cx="2016224" cy="339847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54110" y="3269600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домашнее задание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6415" y="4426663"/>
            <a:ext cx="8554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обмене учебными материалами  соблюдайте масочный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 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расстояние в 1,5 м.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117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3478"/>
            <a:ext cx="8568952" cy="623197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Как быть, если для Вашего ребенка в школе было организовано льготное питание?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55462"/>
            <a:ext cx="878497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Если Вашему ребёнку положен «сухой паёк» в виде продуктового набора</a:t>
            </a:r>
          </a:p>
          <a:p>
            <a:pPr>
              <a:spcAft>
                <a:spcPts val="6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из расчёта 1 набор на пять учебных дней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УТОЧНИТЕ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классного руководителя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день,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и место получения продуктового набора.</a:t>
            </a:r>
          </a:p>
          <a:p>
            <a:pPr>
              <a:spcAft>
                <a:spcPts val="6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ПОЛУЧИТЕ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продуктовый набор при предъявлении документа, удостоверяющего личность.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443018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783158"/>
            <a:ext cx="4572000" cy="43603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1470"/>
            <a:ext cx="9144000" cy="623197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ЦИФРОВЫЕ ОБРАЗОВАТЕЛЬНЫЕ РЕСУРСЫ, 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КОТОРЫЕ ИСПОЛЬЗУЮТ ШКОЛЫ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16016" y="783158"/>
            <a:ext cx="4320480" cy="4170372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ресурсы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«Учи.ру»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«ЯКласс» 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«Московская электронная школа»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новой школы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Издательство «Просвещение» 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«Мои достижения» 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«Олимпиум»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Электронные ресурсы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Башкортостан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«ФИЗИКОН»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3441" y="1563638"/>
            <a:ext cx="2905118" cy="684785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z="4000" b="1" dirty="0">
                <a:solidFill>
                  <a:srgbClr val="0D98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1-4 классы</a:t>
            </a:r>
            <a:endParaRPr lang="ru-RU" sz="4000" b="1" dirty="0">
              <a:solidFill>
                <a:srgbClr val="0D98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77556" y="2139702"/>
            <a:ext cx="2216889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Яндекс.Учебник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3441" y="2751061"/>
            <a:ext cx="2905118" cy="684785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z="4000" b="1" dirty="0">
                <a:solidFill>
                  <a:srgbClr val="0D98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5-8 классы</a:t>
            </a:r>
            <a:endParaRPr lang="ru-RU" sz="4000" b="1" dirty="0">
              <a:solidFill>
                <a:srgbClr val="0D98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2321" y="3298890"/>
            <a:ext cx="4167359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Виртуальная школа Сбербанка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4912" y="3874954"/>
            <a:ext cx="3162176" cy="684785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z="4000" b="1" dirty="0">
                <a:solidFill>
                  <a:srgbClr val="0D98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9-11 классы</a:t>
            </a:r>
            <a:endParaRPr lang="ru-RU" sz="4000" b="1" dirty="0">
              <a:solidFill>
                <a:srgbClr val="0D98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1386" y="4451018"/>
            <a:ext cx="4209229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Российская электронная школа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792001"/>
            <a:ext cx="4572000" cy="4351500"/>
          </a:xfrm>
          <a:prstGeom prst="rect">
            <a:avLst/>
          </a:prstGeom>
          <a:noFill/>
          <a:ln w="28575">
            <a:solidFill>
              <a:srgbClr val="0D98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92000"/>
            <a:ext cx="4572000" cy="807863"/>
          </a:xfrm>
          <a:prstGeom prst="rect">
            <a:avLst/>
          </a:prstGeom>
          <a:solidFill>
            <a:srgbClr val="0D98DC"/>
          </a:solidFill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ПРЕДЛОЖЕНИЕ МИНИСТЕРСТВА ОБРАЗОВАНИЯ И НАУКИ РБ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ИСПОЛЬЗОВАНИЮ ЦОР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2715766"/>
            <a:ext cx="4572000" cy="0"/>
          </a:xfrm>
          <a:prstGeom prst="line">
            <a:avLst/>
          </a:prstGeom>
          <a:ln w="28575">
            <a:solidFill>
              <a:srgbClr val="0D98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3867894"/>
            <a:ext cx="4572000" cy="0"/>
          </a:xfrm>
          <a:prstGeom prst="line">
            <a:avLst/>
          </a:prstGeom>
          <a:ln w="28575">
            <a:solidFill>
              <a:srgbClr val="0D98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99085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3478"/>
            <a:ext cx="8568952" cy="346198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ИСПОЛЬЗУЙТЕ ПОЛЕЗНЫЕ ИНТЕРНЕТ-РЕСУРСЫ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55462"/>
            <a:ext cx="87849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 электронного образования в Республике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Башкортостан, образование для детей и родителей (курсы и </a:t>
            </a:r>
            <a:r>
              <a:rPr lang="ru-RU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вебинары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https://edu.bashkortostan.ru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Дистанционное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в Российской Федерации:</a:t>
            </a:r>
          </a:p>
          <a:p>
            <a:pPr>
              <a:spcAft>
                <a:spcPts val="600"/>
              </a:spcAft>
            </a:pPr>
            <a:r>
              <a:rPr lang="ru-RU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https://edu.gov.ru/distance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Дистанционное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в Республике Башкортостан:</a:t>
            </a:r>
          </a:p>
          <a:p>
            <a:pPr>
              <a:spcAft>
                <a:spcPts val="600"/>
              </a:spcAft>
            </a:pPr>
            <a:r>
              <a:rPr lang="ru-RU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https://education.bashkortostan.ru/activity/20867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правилам безопасного поведения в интернете по программе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Лиги безопасного интернета:</a:t>
            </a:r>
          </a:p>
          <a:p>
            <a:pPr>
              <a:spcAft>
                <a:spcPts val="600"/>
              </a:spcAft>
            </a:pPr>
            <a:r>
              <a:rPr lang="ru-RU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http://www.ligainternet.ru/encyclopedia-of-security/parents-and-teachers</a:t>
            </a:r>
          </a:p>
        </p:txBody>
      </p:sp>
    </p:spTree>
    <p:extLst>
      <p:ext uri="{BB962C8B-B14F-4D97-AF65-F5344CB8AC3E}">
        <p14:creationId xmlns:p14="http://schemas.microsoft.com/office/powerpoint/2010/main" xmlns="" val="2271956035"/>
      </p:ext>
    </p:extLst>
  </p:cSld>
  <p:clrMapOvr>
    <a:masterClrMapping/>
  </p:clrMapOvr>
</p:sld>
</file>

<file path=ppt/theme/theme1.xml><?xml version="1.0" encoding="utf-8"?>
<a:theme xmlns:a="http://schemas.openxmlformats.org/drawingml/2006/main" name="Z_1_Оператив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формат Правительства РБ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формат Правительства РБ" id="{4AD46BB1-1525-4C95-9D79-72F2E6175BC0}" vid="{019FCBE3-4E17-47EE-A839-4553241BB07E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17666</TotalTime>
  <Words>430</Words>
  <Application>Microsoft Office PowerPoint</Application>
  <PresentationFormat>Экран (16:9)</PresentationFormat>
  <Paragraphs>94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Z_1_Оперативка</vt:lpstr>
      <vt:lpstr>формат Правительства РБ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Управление делами Президента РБ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Паша</cp:lastModifiedBy>
  <cp:revision>1468</cp:revision>
  <cp:lastPrinted>2020-03-21T06:32:19Z</cp:lastPrinted>
  <dcterms:created xsi:type="dcterms:W3CDTF">2019-01-16T12:04:58Z</dcterms:created>
  <dcterms:modified xsi:type="dcterms:W3CDTF">2020-04-04T18:29:42Z</dcterms:modified>
</cp:coreProperties>
</file>